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1776"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3893D8-5CC9-164E-864E-43BB4FC6E1C3}" type="datetimeFigureOut">
              <a:rPr lang="en-US" smtClean="0"/>
              <a:t>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7F1A5C-2CF3-D547-B47B-7DC0D1057879}" type="slidenum">
              <a:rPr lang="en-US" smtClean="0"/>
              <a:t>‹#›</a:t>
            </a:fld>
            <a:endParaRPr lang="en-US"/>
          </a:p>
        </p:txBody>
      </p:sp>
    </p:spTree>
    <p:extLst>
      <p:ext uri="{BB962C8B-B14F-4D97-AF65-F5344CB8AC3E}">
        <p14:creationId xmlns:p14="http://schemas.microsoft.com/office/powerpoint/2010/main" val="29993535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 Id="rId3" Type="http://schemas.openxmlformats.org/officeDocument/2006/relationships/hyperlink" Target="http://www.stadtbaumeister.at/englisch/autowohnhaus/index.html"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www.ladahrsak.com/archive/archive_view.html"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villageofjoy.com/50-strange-buildings-of-the-world/"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www.roadsideamerica.com/map/wa.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There’s no place like home.  For centuries the idea of home has been a source of inspiration for artists.  The basic definition of ‘house’ is that of a </a:t>
            </a:r>
            <a:r>
              <a:rPr lang="en-US" sz="1200" dirty="0" err="1" smtClean="0"/>
              <a:t>builidng</a:t>
            </a:r>
            <a:r>
              <a:rPr lang="en-US" sz="1200" dirty="0" smtClean="0"/>
              <a:t> in which people live.  But a house can be so much more than merely a shelter.  It can be a reflection of yourself, created from your own imagination.</a:t>
            </a:r>
          </a:p>
          <a:p>
            <a:r>
              <a:rPr lang="en-US" dirty="0" smtClean="0"/>
              <a:t>The </a:t>
            </a:r>
            <a:r>
              <a:rPr lang="en-US" dirty="0" err="1" smtClean="0"/>
              <a:t>Voglreiter</a:t>
            </a:r>
            <a:r>
              <a:rPr lang="en-US" dirty="0" smtClean="0"/>
              <a:t> Auto Residence is both! Designed by German architect Markus </a:t>
            </a:r>
            <a:r>
              <a:rPr lang="en-US" dirty="0" err="1" smtClean="0"/>
              <a:t>Voglreiter</a:t>
            </a:r>
            <a:r>
              <a:rPr lang="en-US" dirty="0" smtClean="0"/>
              <a:t>. Salzburg, Austria</a:t>
            </a:r>
          </a:p>
          <a:p>
            <a:r>
              <a:rPr lang="en-US" u="sng" dirty="0" smtClean="0">
                <a:hlinkClick r:id="rId3"/>
              </a:rPr>
              <a:t>Markus Voglreiter</a:t>
            </a:r>
            <a:endParaRPr lang="en-US" dirty="0" smtClean="0"/>
          </a:p>
          <a:p>
            <a:endParaRPr lang="en-US" dirty="0"/>
          </a:p>
        </p:txBody>
      </p:sp>
      <p:sp>
        <p:nvSpPr>
          <p:cNvPr id="4" name="Slide Number Placeholder 3"/>
          <p:cNvSpPr>
            <a:spLocks noGrp="1"/>
          </p:cNvSpPr>
          <p:nvPr>
            <p:ph type="sldNum" sz="quarter" idx="10"/>
          </p:nvPr>
        </p:nvSpPr>
        <p:spPr/>
        <p:txBody>
          <a:bodyPr/>
          <a:lstStyle/>
          <a:p>
            <a:fld id="{477F1A5C-2CF3-D547-B47B-7DC0D1057879}" type="slidenum">
              <a:rPr lang="en-US" smtClean="0"/>
              <a:t>2</a:t>
            </a:fld>
            <a:endParaRPr lang="en-US"/>
          </a:p>
        </p:txBody>
      </p:sp>
    </p:spTree>
    <p:extLst>
      <p:ext uri="{BB962C8B-B14F-4D97-AF65-F5344CB8AC3E}">
        <p14:creationId xmlns:p14="http://schemas.microsoft.com/office/powerpoint/2010/main" val="600057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Not one to blend into the background, this incredible house design by Los Angeles-based architecture firm Johnston </a:t>
            </a:r>
            <a:r>
              <a:rPr lang="en-US" dirty="0" err="1" smtClean="0"/>
              <a:t>Marklee</a:t>
            </a:r>
            <a:r>
              <a:rPr lang="en-US" dirty="0" smtClean="0"/>
              <a:t> makes a striking addition to its surroundings. The irregular-shaped hill house features a contemporary silhouette with a minimalist white facade punctuated by lots of windows – a wonderful contrast to its lush, leafy backdrop of Pacific Palisades, California. This 3,300-sq.-ft. slope house features modern interiors, sun-soaked through the home’s numerous windows and skylights. Perched on a hillside with picture windows facing the horizon, the open-concept plan maximizes the incredible views, from Rustic and Sullivan Canyons to Santa Monica Bay.</a:t>
            </a:r>
          </a:p>
          <a:p>
            <a:endParaRPr lang="en-US" dirty="0"/>
          </a:p>
        </p:txBody>
      </p:sp>
      <p:sp>
        <p:nvSpPr>
          <p:cNvPr id="4" name="Slide Number Placeholder 3"/>
          <p:cNvSpPr>
            <a:spLocks noGrp="1"/>
          </p:cNvSpPr>
          <p:nvPr>
            <p:ph type="sldNum" sz="quarter" idx="10"/>
          </p:nvPr>
        </p:nvSpPr>
        <p:spPr/>
        <p:txBody>
          <a:bodyPr/>
          <a:lstStyle/>
          <a:p>
            <a:fld id="{477F1A5C-2CF3-D547-B47B-7DC0D1057879}" type="slidenum">
              <a:rPr lang="en-US" smtClean="0"/>
              <a:t>3</a:t>
            </a:fld>
            <a:endParaRPr lang="en-US"/>
          </a:p>
        </p:txBody>
      </p:sp>
    </p:spTree>
    <p:extLst>
      <p:ext uri="{BB962C8B-B14F-4D97-AF65-F5344CB8AC3E}">
        <p14:creationId xmlns:p14="http://schemas.microsoft.com/office/powerpoint/2010/main" val="246948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This outdoor studio by Amsterdam-based architects DHL Architecture makes an inspiring – and inspired! – workplace with a playful side. Indeed, this futuristic finish gives the pavilion a funhouse appeal. Wondering about the views? You may not get a conventional view of what surrounds the home, but this building’s irregular shape centers around a private interior courtyard, visible and accessible through transparent walls. </a:t>
            </a:r>
            <a:r>
              <a:rPr lang="en-US" sz="1200" dirty="0" smtClean="0">
                <a:hlinkClick r:id="rId3"/>
              </a:rPr>
              <a:t>DHL Architecture</a:t>
            </a:r>
            <a:r>
              <a:rPr lang="en-US" sz="1200" dirty="0" smtClean="0"/>
              <a:t/>
            </a:r>
            <a:br>
              <a:rPr lang="en-US" sz="1200" dirty="0" smtClean="0"/>
            </a:br>
            <a:endParaRPr lang="en-US" dirty="0"/>
          </a:p>
        </p:txBody>
      </p:sp>
      <p:sp>
        <p:nvSpPr>
          <p:cNvPr id="4" name="Slide Number Placeholder 3"/>
          <p:cNvSpPr>
            <a:spLocks noGrp="1"/>
          </p:cNvSpPr>
          <p:nvPr>
            <p:ph type="sldNum" sz="quarter" idx="10"/>
          </p:nvPr>
        </p:nvSpPr>
        <p:spPr/>
        <p:txBody>
          <a:bodyPr/>
          <a:lstStyle/>
          <a:p>
            <a:fld id="{477F1A5C-2CF3-D547-B47B-7DC0D1057879}" type="slidenum">
              <a:rPr lang="en-US" smtClean="0"/>
              <a:t>4</a:t>
            </a:fld>
            <a:endParaRPr lang="en-US"/>
          </a:p>
        </p:txBody>
      </p:sp>
    </p:spTree>
    <p:extLst>
      <p:ext uri="{BB962C8B-B14F-4D97-AF65-F5344CB8AC3E}">
        <p14:creationId xmlns:p14="http://schemas.microsoft.com/office/powerpoint/2010/main" val="1565495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Stone House (</a:t>
            </a:r>
            <a:r>
              <a:rPr lang="en-US" dirty="0" err="1" smtClean="0"/>
              <a:t>Guimarães</a:t>
            </a:r>
            <a:r>
              <a:rPr lang="en-US" dirty="0" smtClean="0"/>
              <a:t>, Portugal)</a:t>
            </a:r>
          </a:p>
          <a:p>
            <a:r>
              <a:rPr lang="en-US" dirty="0" smtClean="0">
                <a:hlinkClick r:id="rId3"/>
              </a:rPr>
              <a:t>http://villageofjoy.com/50-strange-buildings-of-the-world/</a:t>
            </a:r>
            <a:endParaRPr lang="en-US" dirty="0" smtClean="0"/>
          </a:p>
          <a:p>
            <a:endParaRPr lang="en-US" dirty="0"/>
          </a:p>
        </p:txBody>
      </p:sp>
      <p:sp>
        <p:nvSpPr>
          <p:cNvPr id="4" name="Slide Number Placeholder 3"/>
          <p:cNvSpPr>
            <a:spLocks noGrp="1"/>
          </p:cNvSpPr>
          <p:nvPr>
            <p:ph type="sldNum" sz="quarter" idx="10"/>
          </p:nvPr>
        </p:nvSpPr>
        <p:spPr/>
        <p:txBody>
          <a:bodyPr/>
          <a:lstStyle/>
          <a:p>
            <a:fld id="{477F1A5C-2CF3-D547-B47B-7DC0D1057879}" type="slidenum">
              <a:rPr lang="en-US" smtClean="0"/>
              <a:t>8</a:t>
            </a:fld>
            <a:endParaRPr lang="en-US"/>
          </a:p>
        </p:txBody>
      </p:sp>
    </p:spTree>
    <p:extLst>
      <p:ext uri="{BB962C8B-B14F-4D97-AF65-F5344CB8AC3E}">
        <p14:creationId xmlns:p14="http://schemas.microsoft.com/office/powerpoint/2010/main" val="2304883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Between Lexington and Buena Vista, a building that almost looks like a coffee pot sits on a the right side of a curving grade. The two-story corrugated metal structure qualifies as coffee-related by virtue of its roundness and the attached spout and handle. </a:t>
            </a:r>
          </a:p>
          <a:p>
            <a:r>
              <a:rPr lang="en-US" dirty="0" smtClean="0"/>
              <a:t>At the time of our visit it was the James River Basin Canoe Livery, renting canoes for vacationing and weekend paddlers. </a:t>
            </a:r>
          </a:p>
          <a:p>
            <a:r>
              <a:rPr lang="en-US" dirty="0" smtClean="0"/>
              <a:t>[Update - August 2007 - Closed for over a year, reported to be difficult to stop along the highway for a photo, but the coffee elements are still there.]</a:t>
            </a:r>
          </a:p>
          <a:p>
            <a:r>
              <a:rPr lang="en-US" b="1" dirty="0" smtClean="0"/>
              <a:t>Building Shaped Like a Coffee Pot:</a:t>
            </a:r>
            <a:r>
              <a:rPr lang="en-US" dirty="0" smtClean="0"/>
              <a:t/>
            </a:r>
            <a:br>
              <a:rPr lang="en-US" dirty="0" smtClean="0"/>
            </a:br>
            <a:r>
              <a:rPr lang="en-US" b="1" dirty="0" smtClean="0"/>
              <a:t>Address:</a:t>
            </a:r>
            <a:r>
              <a:rPr lang="en-US" dirty="0" smtClean="0"/>
              <a:t> 1870 East Midland Trail, Lexington, VA </a:t>
            </a:r>
            <a:br>
              <a:rPr lang="en-US" dirty="0" smtClean="0"/>
            </a:br>
            <a:r>
              <a:rPr lang="en-US" b="1" dirty="0" smtClean="0"/>
              <a:t>Directions:</a:t>
            </a:r>
            <a:r>
              <a:rPr lang="en-US" dirty="0" smtClean="0"/>
              <a:t> Between Buena Vista and Lexington. West of Lexington on US 60 about a mile east of I-81 exit 188. </a:t>
            </a:r>
          </a:p>
          <a:p>
            <a:endParaRPr lang="en-US" dirty="0"/>
          </a:p>
        </p:txBody>
      </p:sp>
      <p:sp>
        <p:nvSpPr>
          <p:cNvPr id="4" name="Slide Number Placeholder 3"/>
          <p:cNvSpPr>
            <a:spLocks noGrp="1"/>
          </p:cNvSpPr>
          <p:nvPr>
            <p:ph type="sldNum" sz="quarter" idx="10"/>
          </p:nvPr>
        </p:nvSpPr>
        <p:spPr/>
        <p:txBody>
          <a:bodyPr/>
          <a:lstStyle/>
          <a:p>
            <a:fld id="{477F1A5C-2CF3-D547-B47B-7DC0D1057879}" type="slidenum">
              <a:rPr lang="en-US" smtClean="0"/>
              <a:t>9</a:t>
            </a:fld>
            <a:endParaRPr lang="en-US"/>
          </a:p>
        </p:txBody>
      </p:sp>
    </p:spTree>
    <p:extLst>
      <p:ext uri="{BB962C8B-B14F-4D97-AF65-F5344CB8AC3E}">
        <p14:creationId xmlns:p14="http://schemas.microsoft.com/office/powerpoint/2010/main" val="2699360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Teapot Dome Gas Station</a:t>
            </a:r>
          </a:p>
          <a:p>
            <a:r>
              <a:rPr lang="en-US" sz="1200" dirty="0" smtClean="0"/>
              <a:t>Zillah, </a:t>
            </a:r>
            <a:r>
              <a:rPr lang="en-US" sz="1200" dirty="0" smtClean="0">
                <a:hlinkClick r:id="rId3" action="ppaction://hlinkfile"/>
              </a:rPr>
              <a:t>Washington</a:t>
            </a:r>
            <a:endParaRPr lang="en-US" sz="1200" dirty="0" smtClean="0"/>
          </a:p>
          <a:p>
            <a:r>
              <a:rPr lang="en-US" sz="1200" dirty="0" smtClean="0"/>
              <a:t>This pot, though smaller than most, always looks good in calendar photos and postcards. It's off I-82 about 15 miles southeast of Yakima. It may have been the oldest operating gas station in the US before it stopped operating in 2003.</a:t>
            </a:r>
          </a:p>
          <a:p>
            <a:r>
              <a:rPr lang="en-US" sz="1200" dirty="0" smtClean="0"/>
              <a:t>The 15-ft. building was created in 1922 by Jack Ainsworth as a political statement memorializing the Harding Teapot Dome scandal. </a:t>
            </a:r>
          </a:p>
          <a:p>
            <a:r>
              <a:rPr lang="en-US" sz="1200" dirty="0" smtClean="0"/>
              <a:t>Not really a coffee pot, but we had no plans to do a page on teapots. So there you have it. </a:t>
            </a:r>
          </a:p>
          <a:p>
            <a:r>
              <a:rPr lang="en-US" sz="1200" b="1" dirty="0" smtClean="0"/>
              <a:t>Teapot Dome Gas Station:</a:t>
            </a:r>
            <a:r>
              <a:rPr lang="en-US" sz="1200" dirty="0" smtClean="0"/>
              <a:t/>
            </a:r>
            <a:br>
              <a:rPr lang="en-US" sz="1200" dirty="0" smtClean="0"/>
            </a:br>
            <a:r>
              <a:rPr lang="en-US" sz="1200" b="1" dirty="0" smtClean="0"/>
              <a:t>Address:</a:t>
            </a:r>
            <a:r>
              <a:rPr lang="en-US" sz="1200" dirty="0" smtClean="0"/>
              <a:t> 14691 Yakima Valley Hwy., Zillah, WA </a:t>
            </a:r>
            <a:br>
              <a:rPr lang="en-US" sz="1200" dirty="0" smtClean="0"/>
            </a:br>
            <a:r>
              <a:rPr lang="en-US" sz="1200" b="1" dirty="0" smtClean="0"/>
              <a:t>Directions:</a:t>
            </a:r>
            <a:r>
              <a:rPr lang="en-US" sz="1200" dirty="0" smtClean="0"/>
              <a:t> I-82 South from Yakima to Exit 54. Cross over the freeway heading west. On SW side of frontage road. (move downtown planned) </a:t>
            </a:r>
            <a:br>
              <a:rPr lang="en-US" sz="1200" dirty="0" smtClean="0"/>
            </a:br>
            <a:r>
              <a:rPr lang="en-US" sz="1200" b="1" dirty="0" smtClean="0"/>
              <a:t>Phone:</a:t>
            </a:r>
            <a:r>
              <a:rPr lang="en-US" sz="1200" dirty="0" smtClean="0"/>
              <a:t> 509-829-5055</a:t>
            </a:r>
          </a:p>
          <a:p>
            <a:endParaRPr lang="en-US" dirty="0"/>
          </a:p>
        </p:txBody>
      </p:sp>
      <p:sp>
        <p:nvSpPr>
          <p:cNvPr id="4" name="Slide Number Placeholder 3"/>
          <p:cNvSpPr>
            <a:spLocks noGrp="1"/>
          </p:cNvSpPr>
          <p:nvPr>
            <p:ph type="sldNum" sz="quarter" idx="10"/>
          </p:nvPr>
        </p:nvSpPr>
        <p:spPr/>
        <p:txBody>
          <a:bodyPr/>
          <a:lstStyle/>
          <a:p>
            <a:fld id="{477F1A5C-2CF3-D547-B47B-7DC0D1057879}" type="slidenum">
              <a:rPr lang="en-US" smtClean="0"/>
              <a:t>10</a:t>
            </a:fld>
            <a:endParaRPr lang="en-US"/>
          </a:p>
        </p:txBody>
      </p:sp>
    </p:spTree>
    <p:extLst>
      <p:ext uri="{BB962C8B-B14F-4D97-AF65-F5344CB8AC3E}">
        <p14:creationId xmlns:p14="http://schemas.microsoft.com/office/powerpoint/2010/main" val="2222103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2069C06D-4ED8-42C6-905D-CA84CA1B6CBF}" type="datetime2">
              <a:rPr lang="en-US" smtClean="0"/>
              <a:pPr/>
              <a:t>Tuesday, September 20, 2011</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pPr/>
              <a:t>Tuesday, 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pPr/>
              <a:t>Tuesday, September 20,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4CB1CAA-32CD-4B55-B92A-B8F0843CACF4}" type="datetime2">
              <a:rPr lang="en-US" smtClean="0"/>
              <a:pPr/>
              <a:t>Tuesday, September 20, 2011</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3AD8CDC4-3D19-4983-B478-82F6B8E5AB66}" type="datetime2">
              <a:rPr lang="en-US" smtClean="0"/>
              <a:pPr/>
              <a:t>Tuesday, September 20, 2011</a:t>
            </a:fld>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B82477-D5D3-4181-8C11-75D0F2433A87}" type="datetime2">
              <a:rPr lang="en-US" smtClean="0"/>
              <a:pPr/>
              <a:t>Tuesday, September 20, 2011</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213E253B-1893-4367-8BAE-DF4BC10DC578}" type="datetime2">
              <a:rPr lang="en-US" smtClean="0"/>
              <a:pPr/>
              <a:t>Tuesday, September 20, 2011</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8B62300D-25B3-4603-86C9-4CB776489F00}" type="datetime2">
              <a:rPr lang="en-US" smtClean="0"/>
              <a:pPr/>
              <a:t>Tuesday, September 20, 2011</a:t>
            </a:fld>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314AD9-FCC8-48B7-B85B-012A91320DFF}" type="datetime2">
              <a:rPr lang="en-US" smtClean="0"/>
              <a:pPr/>
              <a:t>Tuesday, September 20, 2011</a:t>
            </a:fld>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182DC50-D5DB-4F94-B367-9876CD2C4012}" type="datetime2">
              <a:rPr lang="en-US" smtClean="0"/>
              <a:pPr/>
              <a:t>Tuesday, September 20, 2011</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292EB412-E790-42EA-81FE-2925D3A43D91}" type="datetime2">
              <a:rPr lang="en-US" smtClean="0"/>
              <a:pPr/>
              <a:t>Tuesday, September 20, 2011</a:t>
            </a:fld>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B385921-A91A-409C-921C-0E0EC1E750EC}" type="datetime2">
              <a:rPr lang="en-US" smtClean="0"/>
              <a:pPr/>
              <a:t>Tuesday, September 20, 2011</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roadsideamerica.com/map/wa.html" TargetMode="External"/><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www.stadtbaumeister.at/englisch/autowohnhaus/index.html"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www.ladahrsak.com/archive/archive_view.html" TargetMode="External"/><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hyperlink" Target="http://villageofjoy.com/50-strange-buildings-of-the-world/" TargetMode="External"/><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Not Your Typical House</a:t>
            </a:r>
            <a:endParaRPr lang="en-US" dirty="0"/>
          </a:p>
        </p:txBody>
      </p:sp>
      <p:sp>
        <p:nvSpPr>
          <p:cNvPr id="3" name="Subtitle 2"/>
          <p:cNvSpPr>
            <a:spLocks noGrp="1"/>
          </p:cNvSpPr>
          <p:nvPr>
            <p:ph type="subTitle" idx="1"/>
          </p:nvPr>
        </p:nvSpPr>
        <p:spPr/>
        <p:txBody>
          <a:bodyPr/>
          <a:lstStyle/>
          <a:p>
            <a:r>
              <a:rPr lang="en-US" dirty="0" smtClean="0"/>
              <a:t>Using Slabs to Create Three-Dimensional Form</a:t>
            </a:r>
            <a:endParaRPr lang="en-US" dirty="0"/>
          </a:p>
        </p:txBody>
      </p:sp>
    </p:spTree>
    <p:extLst>
      <p:ext uri="{BB962C8B-B14F-4D97-AF65-F5344CB8AC3E}">
        <p14:creationId xmlns:p14="http://schemas.microsoft.com/office/powerpoint/2010/main" val="408109817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6148" y="197346"/>
            <a:ext cx="3266501" cy="5262979"/>
          </a:xfrm>
          <a:prstGeom prst="rect">
            <a:avLst/>
          </a:prstGeom>
        </p:spPr>
        <p:txBody>
          <a:bodyPr wrap="square">
            <a:spAutoFit/>
          </a:bodyPr>
          <a:lstStyle/>
          <a:p>
            <a:r>
              <a:rPr lang="en-US" sz="1400" b="1" dirty="0" smtClean="0"/>
              <a:t>Teapot Dome Gas Station</a:t>
            </a:r>
          </a:p>
          <a:p>
            <a:r>
              <a:rPr lang="en-US" sz="1400" dirty="0" smtClean="0"/>
              <a:t>Zillah, </a:t>
            </a:r>
            <a:r>
              <a:rPr lang="en-US" sz="1400" dirty="0" smtClean="0">
                <a:hlinkClick r:id="rId3" action="ppaction://hlinkfile"/>
              </a:rPr>
              <a:t>Washington</a:t>
            </a:r>
            <a:endParaRPr lang="en-US" sz="1400" dirty="0" smtClean="0"/>
          </a:p>
          <a:p>
            <a:r>
              <a:rPr lang="en-US" sz="1400" dirty="0" smtClean="0"/>
              <a:t>This pot, though smaller than most, always looks good in calendar photos and postcards. It's off I-82 about 15 miles southeast of Yakima. It may have been the oldest operating gas station in the US before it stopped operating in 2003.</a:t>
            </a:r>
          </a:p>
          <a:p>
            <a:r>
              <a:rPr lang="en-US" sz="1400" dirty="0" smtClean="0"/>
              <a:t>The 15-ft. building was created in 1922 by Jack Ainsworth as a political statement memorializing the Harding Teapot Dome scandal. </a:t>
            </a:r>
          </a:p>
          <a:p>
            <a:r>
              <a:rPr lang="en-US" sz="1400" dirty="0" smtClean="0"/>
              <a:t>Not really a coffee pot, but we had no plans to do a page on teapots. So there you have it. </a:t>
            </a:r>
          </a:p>
          <a:p>
            <a:r>
              <a:rPr lang="en-US" sz="1400" b="1" dirty="0" smtClean="0"/>
              <a:t>Teapot Dome Gas Station:</a:t>
            </a:r>
            <a:r>
              <a:rPr lang="en-US" sz="1400" dirty="0" smtClean="0"/>
              <a:t/>
            </a:r>
            <a:br>
              <a:rPr lang="en-US" sz="1400" dirty="0" smtClean="0"/>
            </a:br>
            <a:r>
              <a:rPr lang="en-US" sz="1400" b="1" dirty="0" smtClean="0"/>
              <a:t>Address:</a:t>
            </a:r>
            <a:r>
              <a:rPr lang="en-US" sz="1400" dirty="0" smtClean="0"/>
              <a:t> 14691 Yakima Valley Hwy., Zillah, WA </a:t>
            </a:r>
            <a:br>
              <a:rPr lang="en-US" sz="1400" dirty="0" smtClean="0"/>
            </a:br>
            <a:r>
              <a:rPr lang="en-US" sz="1400" b="1" dirty="0" smtClean="0"/>
              <a:t>Directions:</a:t>
            </a:r>
            <a:r>
              <a:rPr lang="en-US" sz="1400" dirty="0" smtClean="0"/>
              <a:t> I-82 South from Yakima to Exit 54. Cross over the freeway heading west. On SW side of frontage road. (move downtown planned) </a:t>
            </a:r>
            <a:br>
              <a:rPr lang="en-US" sz="1400" dirty="0" smtClean="0"/>
            </a:br>
            <a:r>
              <a:rPr lang="en-US" sz="1400" b="1" dirty="0" smtClean="0"/>
              <a:t>Phone:</a:t>
            </a:r>
            <a:r>
              <a:rPr lang="en-US" sz="1400" dirty="0" smtClean="0"/>
              <a:t> 509-829-5055</a:t>
            </a:r>
            <a:endParaRPr lang="en-US" sz="1400" dirty="0"/>
          </a:p>
        </p:txBody>
      </p:sp>
      <p:pic>
        <p:nvPicPr>
          <p:cNvPr id="22530" name="Picture 2" descr="http://www.roadsideamerica.com/attract/images/wa/WAZILteapot.jpg"/>
          <p:cNvPicPr>
            <a:picLocks noChangeAspect="1" noChangeArrowheads="1"/>
          </p:cNvPicPr>
          <p:nvPr/>
        </p:nvPicPr>
        <p:blipFill>
          <a:blip r:embed="rId4" cstate="print"/>
          <a:srcRect/>
          <a:stretch>
            <a:fillRect/>
          </a:stretch>
        </p:blipFill>
        <p:spPr bwMode="auto">
          <a:xfrm>
            <a:off x="256487" y="755942"/>
            <a:ext cx="5389661" cy="410443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0564" y="264405"/>
            <a:ext cx="8993436" cy="6323682"/>
          </a:xfrm>
        </p:spPr>
        <p:txBody>
          <a:bodyPr>
            <a:normAutofit/>
          </a:bodyPr>
          <a:lstStyle/>
          <a:p>
            <a:pPr>
              <a:buNone/>
            </a:pPr>
            <a:r>
              <a:rPr lang="en-US" dirty="0" smtClean="0">
                <a:solidFill>
                  <a:srgbClr val="FF0000"/>
                </a:solidFill>
              </a:rPr>
              <a:t>Assignment:</a:t>
            </a:r>
          </a:p>
          <a:p>
            <a:pPr>
              <a:buNone/>
            </a:pPr>
            <a:endParaRPr lang="en-US" dirty="0" smtClean="0">
              <a:solidFill>
                <a:srgbClr val="FF0000"/>
              </a:solidFill>
            </a:endParaRPr>
          </a:p>
          <a:p>
            <a:pPr>
              <a:buNone/>
            </a:pPr>
            <a:r>
              <a:rPr lang="en-US" b="1" dirty="0" smtClean="0">
                <a:solidFill>
                  <a:srgbClr val="FF0000"/>
                </a:solidFill>
              </a:rPr>
              <a:t>Objectives:</a:t>
            </a:r>
            <a:r>
              <a:rPr lang="en-US" dirty="0" smtClean="0">
                <a:solidFill>
                  <a:srgbClr val="FF0000"/>
                </a:solidFill>
              </a:rPr>
              <a:t>  </a:t>
            </a:r>
            <a:r>
              <a:rPr lang="en-US" dirty="0" smtClean="0"/>
              <a:t>Students will create a dwelling (house) based on a man-made object using either a soft slab construction method or leather hard slab construction method.  Students will enhance their form through the use of texture with stamps, carving, engobes or designs applied post firing with glaze or under glaze.  Sculpture must be </a:t>
            </a:r>
            <a:r>
              <a:rPr lang="en-US" b="1" dirty="0" smtClean="0"/>
              <a:t>6 to 12 inches tall</a:t>
            </a:r>
            <a:r>
              <a:rPr lang="en-US" dirty="0" smtClean="0"/>
              <a:t> and have actual or implied texture applied to the form.</a:t>
            </a:r>
          </a:p>
          <a:p>
            <a:pPr>
              <a:buNone/>
            </a:pPr>
            <a:endParaRPr lang="en-US" dirty="0" smtClean="0"/>
          </a:p>
          <a:p>
            <a:pPr>
              <a:buNone/>
            </a:pPr>
            <a:r>
              <a:rPr lang="en-US" b="1" dirty="0" smtClean="0">
                <a:solidFill>
                  <a:srgbClr val="FF0000"/>
                </a:solidFill>
              </a:rPr>
              <a:t>Plan/Sketch Due 9-21-11 </a:t>
            </a:r>
            <a:r>
              <a:rPr lang="en-US" dirty="0" smtClean="0"/>
              <a:t>(It is recommended that students bring in their object of inspiration to have to reference while working)</a:t>
            </a:r>
          </a:p>
          <a:p>
            <a:pPr>
              <a:buNone/>
            </a:pPr>
            <a:r>
              <a:rPr lang="en-US" dirty="0" smtClean="0">
                <a:solidFill>
                  <a:srgbClr val="FF0000"/>
                </a:solidFill>
              </a:rPr>
              <a:t> Demos – 9/22/11 </a:t>
            </a:r>
            <a:r>
              <a:rPr lang="en-US" dirty="0" smtClean="0"/>
              <a:t>Teacher will demo using templates and soft slab </a:t>
            </a:r>
            <a:r>
              <a:rPr lang="en-US" dirty="0" err="1" smtClean="0"/>
              <a:t>contstruction</a:t>
            </a:r>
            <a:r>
              <a:rPr lang="en-US" dirty="0" smtClean="0"/>
              <a:t> using an armature </a:t>
            </a:r>
          </a:p>
          <a:p>
            <a:pPr>
              <a:buNone/>
            </a:pPr>
            <a:r>
              <a:rPr lang="en-US" b="1" dirty="0" smtClean="0">
                <a:solidFill>
                  <a:srgbClr val="FF0000"/>
                </a:solidFill>
              </a:rPr>
              <a:t>Three Dimensional Plan (miniature) due 9-23-11</a:t>
            </a:r>
            <a:endParaRPr lang="en-US" dirty="0" smtClean="0">
              <a:solidFill>
                <a:srgbClr val="FF0000"/>
              </a:solidFill>
            </a:endParaRPr>
          </a:p>
          <a:p>
            <a:pPr>
              <a:buNone/>
            </a:pPr>
            <a:r>
              <a:rPr lang="en-US" b="1" dirty="0" smtClean="0"/>
              <a:t> </a:t>
            </a:r>
            <a:endParaRPr lang="en-US" dirty="0" smtClean="0"/>
          </a:p>
          <a:p>
            <a:pPr>
              <a:buNone/>
            </a:pPr>
            <a:r>
              <a:rPr lang="en-US" b="1" dirty="0" smtClean="0">
                <a:solidFill>
                  <a:srgbClr val="FF0000"/>
                </a:solidFill>
              </a:rPr>
              <a:t>Building Process Complete by 10-5-11</a:t>
            </a:r>
            <a:endParaRPr lang="en-US" dirty="0" smtClean="0">
              <a:solidFill>
                <a:srgbClr val="FF0000"/>
              </a:solidFill>
            </a:endParaRPr>
          </a:p>
          <a:p>
            <a:pPr>
              <a:buNone/>
            </a:pPr>
            <a:r>
              <a:rPr lang="en-US" b="1" dirty="0" smtClean="0">
                <a:solidFill>
                  <a:srgbClr val="FF0000"/>
                </a:solidFill>
              </a:rPr>
              <a:t>Critique 10-5-11</a:t>
            </a:r>
            <a:endParaRPr lang="en-US" dirty="0" smtClean="0">
              <a:solidFill>
                <a:srgbClr val="FF0000"/>
              </a:solidFill>
            </a:endParaRPr>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04240" y="5543550"/>
            <a:ext cx="7543800" cy="914400"/>
          </a:xfrm>
        </p:spPr>
        <p:txBody>
          <a:bodyPr/>
          <a:lstStyle/>
          <a:p>
            <a:r>
              <a:rPr lang="en-US" sz="1400" dirty="0" smtClean="0"/>
              <a:t>There’s no place like home.  For centuries the idea of home has been a source of inspiration for artists.  The basic definition of ‘house’ is that of a </a:t>
            </a:r>
            <a:r>
              <a:rPr lang="en-US" sz="1400" dirty="0" err="1" smtClean="0"/>
              <a:t>builidng</a:t>
            </a:r>
            <a:r>
              <a:rPr lang="en-US" sz="1400" dirty="0" smtClean="0"/>
              <a:t> in which people live.  But a house can be so much more than merely a shelter.  It can be a reflection of yourself, created from your own imagination.</a:t>
            </a:r>
            <a:endParaRPr lang="en-US" sz="1400" dirty="0"/>
          </a:p>
        </p:txBody>
      </p:sp>
      <p:pic>
        <p:nvPicPr>
          <p:cNvPr id="6" name="Picture 5"/>
          <p:cNvPicPr>
            <a:picLocks noChangeAspect="1"/>
          </p:cNvPicPr>
          <p:nvPr/>
        </p:nvPicPr>
        <p:blipFill>
          <a:blip r:embed="rId3" cstate="print"/>
          <a:stretch>
            <a:fillRect/>
          </a:stretch>
        </p:blipFill>
        <p:spPr>
          <a:xfrm>
            <a:off x="492125" y="279400"/>
            <a:ext cx="5905500" cy="4724400"/>
          </a:xfrm>
          <a:prstGeom prst="rect">
            <a:avLst/>
          </a:prstGeom>
        </p:spPr>
      </p:pic>
      <p:sp>
        <p:nvSpPr>
          <p:cNvPr id="7" name="Rectangle 6"/>
          <p:cNvSpPr/>
          <p:nvPr/>
        </p:nvSpPr>
        <p:spPr>
          <a:xfrm>
            <a:off x="6588125" y="352494"/>
            <a:ext cx="2095500" cy="2031325"/>
          </a:xfrm>
          <a:prstGeom prst="rect">
            <a:avLst/>
          </a:prstGeom>
        </p:spPr>
        <p:txBody>
          <a:bodyPr wrap="square">
            <a:spAutoFit/>
          </a:bodyPr>
          <a:lstStyle/>
          <a:p>
            <a:r>
              <a:rPr lang="en-US" dirty="0" smtClean="0"/>
              <a:t>The </a:t>
            </a:r>
            <a:r>
              <a:rPr lang="en-US" dirty="0" err="1"/>
              <a:t>Voglreiter</a:t>
            </a:r>
            <a:r>
              <a:rPr lang="en-US" dirty="0"/>
              <a:t> Auto Residence is both! Designed by German architect Markus </a:t>
            </a:r>
            <a:r>
              <a:rPr lang="en-US" dirty="0" err="1" smtClean="0"/>
              <a:t>Voglreiter</a:t>
            </a:r>
            <a:r>
              <a:rPr lang="en-US" dirty="0" smtClean="0"/>
              <a:t>. Salzburg, Austria</a:t>
            </a:r>
          </a:p>
          <a:p>
            <a:r>
              <a:rPr lang="en-US" u="sng" dirty="0" smtClean="0">
                <a:hlinkClick r:id="rId4"/>
              </a:rPr>
              <a:t>Markus </a:t>
            </a:r>
            <a:r>
              <a:rPr lang="en-US" u="sng" dirty="0">
                <a:hlinkClick r:id="rId4"/>
              </a:rPr>
              <a:t>Voglreiter</a:t>
            </a:r>
            <a:endParaRPr lang="en-US" dirty="0"/>
          </a:p>
        </p:txBody>
      </p:sp>
    </p:spTree>
    <p:extLst>
      <p:ext uri="{BB962C8B-B14F-4D97-AF65-F5344CB8AC3E}">
        <p14:creationId xmlns:p14="http://schemas.microsoft.com/office/powerpoint/2010/main" val="332852563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97680" y="685801"/>
            <a:ext cx="2431920" cy="3657599"/>
          </a:xfrm>
        </p:spPr>
        <p:txBody>
          <a:bodyPr>
            <a:normAutofit fontScale="47500" lnSpcReduction="20000"/>
          </a:bodyPr>
          <a:lstStyle/>
          <a:p>
            <a:r>
              <a:rPr lang="en-US" dirty="0" smtClean="0"/>
              <a:t>Not one to blend into the background, this incredible house design by Los Angeles-based architecture firm Johnston </a:t>
            </a:r>
            <a:r>
              <a:rPr lang="en-US" dirty="0" err="1" smtClean="0"/>
              <a:t>Marklee</a:t>
            </a:r>
            <a:r>
              <a:rPr lang="en-US" dirty="0" smtClean="0"/>
              <a:t> makes a striking addition to its surroundings. The irregular-shaped hill house features a contemporary silhouette with a minimalist white facade punctuated by lots of windows – a wonderful contrast to its lush, leafy backdrop of Pacific Palisades, California. This 3,300-sq.-ft. slope house features modern interiors, sun-soaked through the home’s numerous windows and skylights. Perched on a hillside with picture windows facing the horizon, the open-concept plan maximizes the incredible views, from Rustic and Sullivan Canyons to Santa Monica Bay.</a:t>
            </a:r>
            <a:endParaRPr lang="en-US" dirty="0"/>
          </a:p>
        </p:txBody>
      </p:sp>
      <p:pic>
        <p:nvPicPr>
          <p:cNvPr id="4" name="Picture 3"/>
          <p:cNvPicPr>
            <a:picLocks noChangeAspect="1"/>
          </p:cNvPicPr>
          <p:nvPr/>
        </p:nvPicPr>
        <p:blipFill>
          <a:blip r:embed="rId3" cstate="print"/>
          <a:stretch>
            <a:fillRect/>
          </a:stretch>
        </p:blipFill>
        <p:spPr>
          <a:xfrm>
            <a:off x="166207" y="301031"/>
            <a:ext cx="5453172" cy="644383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367748" y="685801"/>
            <a:ext cx="2489813" cy="5105399"/>
          </a:xfrm>
        </p:spPr>
        <p:txBody>
          <a:bodyPr/>
          <a:lstStyle/>
          <a:p>
            <a:r>
              <a:rPr lang="en-US" sz="1600" dirty="0" smtClean="0"/>
              <a:t>This outdoor studio by Amsterdam-based architects DHL Architecture makes an inspiring – and inspired! – workplace with a playful side. Indeed, this futuristic finish gives the pavilion a funhouse appeal. Wondering about the views? You may not get a conventional view of what surrounds the home, but this building’s irregular shape centers around a private interior courtyard, visible and accessible through transparent walls. </a:t>
            </a:r>
            <a:r>
              <a:rPr lang="en-US" sz="1600" dirty="0" smtClean="0">
                <a:hlinkClick r:id="rId3"/>
              </a:rPr>
              <a:t>DHL Architecture</a:t>
            </a:r>
            <a:r>
              <a:rPr lang="en-US" sz="1600" dirty="0" smtClean="0"/>
              <a:t/>
            </a:r>
            <a:br>
              <a:rPr lang="en-US" sz="1600" dirty="0" smtClean="0"/>
            </a:br>
            <a:endParaRPr lang="en-US" sz="1600" dirty="0"/>
          </a:p>
        </p:txBody>
      </p:sp>
      <p:pic>
        <p:nvPicPr>
          <p:cNvPr id="1026" name="Picture 2" descr="outdoor-pavilion-design-mirrors-1.jpg"/>
          <p:cNvPicPr>
            <a:picLocks noChangeAspect="1" noChangeArrowheads="1"/>
          </p:cNvPicPr>
          <p:nvPr/>
        </p:nvPicPr>
        <p:blipFill>
          <a:blip r:embed="rId4" cstate="print"/>
          <a:srcRect/>
          <a:stretch>
            <a:fillRect/>
          </a:stretch>
        </p:blipFill>
        <p:spPr bwMode="auto">
          <a:xfrm>
            <a:off x="353878" y="685801"/>
            <a:ext cx="5715000" cy="3810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31.jpg"/>
          <p:cNvPicPr>
            <a:picLocks noChangeAspect="1" noChangeArrowheads="1"/>
          </p:cNvPicPr>
          <p:nvPr/>
        </p:nvPicPr>
        <p:blipFill>
          <a:blip r:embed="rId2" cstate="print"/>
          <a:srcRect/>
          <a:stretch>
            <a:fillRect/>
          </a:stretch>
        </p:blipFill>
        <p:spPr bwMode="auto">
          <a:xfrm>
            <a:off x="434670" y="392285"/>
            <a:ext cx="7453408" cy="5692656"/>
          </a:xfrm>
          <a:prstGeom prst="rect">
            <a:avLst/>
          </a:prstGeom>
          <a:noFill/>
        </p:spPr>
      </p:pic>
      <p:sp>
        <p:nvSpPr>
          <p:cNvPr id="5" name="TextBox 4"/>
          <p:cNvSpPr txBox="1"/>
          <p:nvPr/>
        </p:nvSpPr>
        <p:spPr>
          <a:xfrm>
            <a:off x="434670" y="6084941"/>
            <a:ext cx="7310188" cy="369332"/>
          </a:xfrm>
          <a:prstGeom prst="rect">
            <a:avLst/>
          </a:prstGeom>
          <a:noFill/>
        </p:spPr>
        <p:txBody>
          <a:bodyPr wrap="square" rtlCol="0">
            <a:spAutoFit/>
          </a:bodyPr>
          <a:lstStyle/>
          <a:p>
            <a:r>
              <a:rPr lang="en-US" dirty="0" smtClean="0"/>
              <a:t>Longaberger Basket Headquarters -  Newark, Ohio</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8.jpg"/>
          <p:cNvPicPr>
            <a:picLocks noChangeAspect="1" noChangeArrowheads="1"/>
          </p:cNvPicPr>
          <p:nvPr/>
        </p:nvPicPr>
        <p:blipFill>
          <a:blip r:embed="rId2" cstate="print"/>
          <a:srcRect/>
          <a:stretch>
            <a:fillRect/>
          </a:stretch>
        </p:blipFill>
        <p:spPr bwMode="auto">
          <a:xfrm>
            <a:off x="486081" y="359740"/>
            <a:ext cx="8261312" cy="622352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kickrs.com/wp-content/uploads/2009/10/weird-house-designs-and-ideas-1-510x343.jpg"/>
          <p:cNvPicPr>
            <a:picLocks noChangeAspect="1" noChangeArrowheads="1"/>
          </p:cNvPicPr>
          <p:nvPr/>
        </p:nvPicPr>
        <p:blipFill>
          <a:blip r:embed="rId2" cstate="print"/>
          <a:srcRect/>
          <a:stretch>
            <a:fillRect/>
          </a:stretch>
        </p:blipFill>
        <p:spPr bwMode="auto">
          <a:xfrm>
            <a:off x="298794" y="241911"/>
            <a:ext cx="8682490" cy="58394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21986" y="685801"/>
            <a:ext cx="1707614" cy="3657599"/>
          </a:xfrm>
        </p:spPr>
        <p:txBody>
          <a:bodyPr>
            <a:normAutofit lnSpcReduction="10000"/>
          </a:bodyPr>
          <a:lstStyle/>
          <a:p>
            <a:r>
              <a:rPr lang="en-US" dirty="0" smtClean="0"/>
              <a:t>Stone House (</a:t>
            </a:r>
            <a:r>
              <a:rPr lang="en-US" dirty="0" err="1" smtClean="0"/>
              <a:t>Guimarães</a:t>
            </a:r>
            <a:r>
              <a:rPr lang="en-US" dirty="0" smtClean="0"/>
              <a:t>, Portugal)</a:t>
            </a:r>
          </a:p>
          <a:p>
            <a:r>
              <a:rPr lang="en-US" dirty="0" smtClean="0">
                <a:hlinkClick r:id="rId3"/>
              </a:rPr>
              <a:t>http://villageofjoy.com/50-strange-buildings-of-the-world/</a:t>
            </a:r>
            <a:endParaRPr lang="en-US" dirty="0" smtClean="0"/>
          </a:p>
          <a:p>
            <a:endParaRPr lang="en-US" dirty="0"/>
          </a:p>
        </p:txBody>
      </p:sp>
      <p:sp>
        <p:nvSpPr>
          <p:cNvPr id="20482" name="AutoShape 2" descr="http://www.hemmy.net/images/interesting/weirdhouse21.jpg"/>
          <p:cNvSpPr>
            <a:spLocks noChangeAspect="1" noChangeArrowheads="1"/>
          </p:cNvSpPr>
          <p:nvPr/>
        </p:nvSpPr>
        <p:spPr bwMode="auto">
          <a:xfrm>
            <a:off x="63500" y="-136525"/>
            <a:ext cx="4762500" cy="35718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484" name="AutoShape 4" descr="http://www.hemmy.net/images/interesting/weirdhouse21.jpg"/>
          <p:cNvSpPr>
            <a:spLocks noChangeAspect="1" noChangeArrowheads="1"/>
          </p:cNvSpPr>
          <p:nvPr/>
        </p:nvSpPr>
        <p:spPr bwMode="auto">
          <a:xfrm>
            <a:off x="63500" y="-136525"/>
            <a:ext cx="4762500" cy="35718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486" name="Picture 6" descr="Strange, Weird, and Unusual Houses and Homes from Around the World"/>
          <p:cNvPicPr>
            <a:picLocks noChangeAspect="1" noChangeArrowheads="1"/>
          </p:cNvPicPr>
          <p:nvPr/>
        </p:nvPicPr>
        <p:blipFill>
          <a:blip r:embed="rId4" cstate="print"/>
          <a:srcRect/>
          <a:stretch>
            <a:fillRect/>
          </a:stretch>
        </p:blipFill>
        <p:spPr bwMode="auto">
          <a:xfrm>
            <a:off x="541165" y="685801"/>
            <a:ext cx="5762625" cy="432435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00125" y="685801"/>
            <a:ext cx="2622015" cy="3657599"/>
          </a:xfrm>
        </p:spPr>
        <p:txBody>
          <a:bodyPr>
            <a:normAutofit fontScale="47500" lnSpcReduction="20000"/>
          </a:bodyPr>
          <a:lstStyle/>
          <a:p>
            <a:r>
              <a:rPr lang="en-US" dirty="0" smtClean="0"/>
              <a:t>Between Lexington and Buena Vista, a building that almost looks like a coffee pot sits on a the right side of a curving grade. The two-story corrugated metal structure qualifies as coffee-related by virtue of its roundness and the attached spout and handle. </a:t>
            </a:r>
          </a:p>
          <a:p>
            <a:r>
              <a:rPr lang="en-US" dirty="0" smtClean="0"/>
              <a:t>At the time of our visit it was the James River Basin Canoe Livery, renting canoes for vacationing and weekend paddlers. </a:t>
            </a:r>
          </a:p>
          <a:p>
            <a:r>
              <a:rPr lang="en-US" dirty="0" smtClean="0"/>
              <a:t>[Update - August 2007 - Closed for over a year, reported to be difficult to stop along the highway for a photo, but the coffee elements are still there.]</a:t>
            </a:r>
          </a:p>
          <a:p>
            <a:r>
              <a:rPr lang="en-US" b="1" dirty="0" smtClean="0"/>
              <a:t>Building Shaped Like a Coffee Pot:</a:t>
            </a:r>
            <a:r>
              <a:rPr lang="en-US" dirty="0" smtClean="0"/>
              <a:t/>
            </a:r>
            <a:br>
              <a:rPr lang="en-US" dirty="0" smtClean="0"/>
            </a:br>
            <a:r>
              <a:rPr lang="en-US" b="1" dirty="0" smtClean="0"/>
              <a:t>Address:</a:t>
            </a:r>
            <a:r>
              <a:rPr lang="en-US" dirty="0" smtClean="0"/>
              <a:t> 1870 East Midland Trail, Lexington, VA </a:t>
            </a:r>
            <a:br>
              <a:rPr lang="en-US" dirty="0" smtClean="0"/>
            </a:br>
            <a:r>
              <a:rPr lang="en-US" b="1" dirty="0" smtClean="0"/>
              <a:t>Directions:</a:t>
            </a:r>
            <a:r>
              <a:rPr lang="en-US" dirty="0" smtClean="0"/>
              <a:t> Between Buena Vista and Lexington. West of Lexington on US 60 about a mile east of I-81 exit 188. </a:t>
            </a:r>
          </a:p>
          <a:p>
            <a:endParaRPr lang="en-US" dirty="0"/>
          </a:p>
        </p:txBody>
      </p:sp>
      <p:pic>
        <p:nvPicPr>
          <p:cNvPr id="21506" name="Picture 2" descr="Canoe Livery Coffee Pot."/>
          <p:cNvPicPr>
            <a:picLocks noChangeAspect="1" noChangeArrowheads="1"/>
          </p:cNvPicPr>
          <p:nvPr/>
        </p:nvPicPr>
        <p:blipFill>
          <a:blip r:embed="rId3" cstate="print"/>
          <a:srcRect/>
          <a:stretch>
            <a:fillRect/>
          </a:stretch>
        </p:blipFill>
        <p:spPr bwMode="auto">
          <a:xfrm>
            <a:off x="155575" y="685801"/>
            <a:ext cx="5518112" cy="433566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169</TotalTime>
  <Words>1186</Words>
  <Application>Microsoft Macintosh PowerPoint</Application>
  <PresentationFormat>On-screen Show (4:3)</PresentationFormat>
  <Paragraphs>53</Paragraphs>
  <Slides>11</Slides>
  <Notes>6</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Elemental</vt:lpstr>
      <vt:lpstr>Not Your Typical House</vt:lpstr>
      <vt:lpstr>There’s no place like home.  For centuries the idea of home has been a source of inspiration for artists.  The basic definition of ‘house’ is that of a builidng in which people live.  But a house can be so much more than merely a shelter.  It can be a reflection of yourself, created from your own imagination.</vt:lpstr>
      <vt:lpstr>PowerPoint Presentation</vt:lpstr>
      <vt:lpstr>This outdoor studio by Amsterdam-based architects DHL Architecture makes an inspiring – and inspired! – workplace with a playful side. Indeed, this futuristic finish gives the pavilion a funhouse appeal. Wondering about the views? You may not get a conventional view of what surrounds the home, but this building’s irregular shape centers around a private interior courtyard, visible and accessible through transparent walls. DHL Architecture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 Your Typical House</dc:title>
  <dc:creator>Amanda Feola-Dudzinski</dc:creator>
  <cp:lastModifiedBy>Amanda Feola-Dudzinski</cp:lastModifiedBy>
  <cp:revision>12</cp:revision>
  <dcterms:created xsi:type="dcterms:W3CDTF">2011-09-19T11:35:58Z</dcterms:created>
  <dcterms:modified xsi:type="dcterms:W3CDTF">2011-09-20T12:48:41Z</dcterms:modified>
</cp:coreProperties>
</file>